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27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1463040"/>
            <a:ext cx="4754880" cy="4754880"/>
          </a:xfrm>
          <a:prstGeom prst="ellipse">
            <a:avLst/>
          </a:prstGeom>
          <a:solidFill>
            <a:srgbClr val="18337A"/>
          </a:solidFill>
          <a:ln/>
        </p:spPr>
      </p:sp>
      <p:sp>
        <p:nvSpPr>
          <p:cNvPr id="3" name="Shape 1"/>
          <p:cNvSpPr/>
          <p:nvPr/>
        </p:nvSpPr>
        <p:spPr>
          <a:xfrm>
            <a:off x="-1463040" y="4754880"/>
            <a:ext cx="3474720" cy="3474720"/>
          </a:xfrm>
          <a:prstGeom prst="ellipse">
            <a:avLst/>
          </a:prstGeom>
          <a:solidFill>
            <a:srgbClr val="18337A"/>
          </a:solidFill>
          <a:ln/>
        </p:spPr>
      </p:sp>
      <p:sp>
        <p:nvSpPr>
          <p:cNvPr id="4" name="Shape 2"/>
          <p:cNvSpPr/>
          <p:nvPr/>
        </p:nvSpPr>
        <p:spPr>
          <a:xfrm>
            <a:off x="9646920" y="640080"/>
            <a:ext cx="1371600" cy="1371600"/>
          </a:xfrm>
          <a:prstGeom prst="ellipse">
            <a:avLst/>
          </a:prstGeom>
          <a:solidFill>
            <a:srgbClr val="2158C4"/>
          </a:solidFill>
          <a:ln/>
        </p:spPr>
      </p:sp>
      <p:pic>
        <p:nvPicPr>
          <p:cNvPr id="5" name="Image 0" descr="/home/claude/ppt/icons/balance_FFFFF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76104" y="969264"/>
            <a:ext cx="713232" cy="71323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40080" y="14173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BFD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GUEST LECTURE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640080" y="1874520"/>
            <a:ext cx="1033272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Artificial Intelligence and the Future of Legal Research</a:t>
            </a:r>
            <a:endParaRPr lang="en-US" sz="3800" dirty="0"/>
          </a:p>
        </p:txBody>
      </p:sp>
      <p:sp>
        <p:nvSpPr>
          <p:cNvPr id="8" name="Text 5"/>
          <p:cNvSpPr/>
          <p:nvPr/>
        </p:nvSpPr>
        <p:spPr>
          <a:xfrm>
            <a:off x="640080" y="3108960"/>
            <a:ext cx="10058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BFD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Opportunities, Challenges and Ethical Concerns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658368" y="3931920"/>
            <a:ext cx="2011680" cy="0"/>
          </a:xfrm>
          <a:prstGeom prst="line">
            <a:avLst/>
          </a:prstGeom>
          <a:noFill/>
          <a:ln w="25400">
            <a:solidFill>
              <a:srgbClr val="FFFFFF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40080" y="5394960"/>
            <a:ext cx="7315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Niteesh Kumar Upadhyay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640080" y="58064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BFD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Associate Professor of Law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640080" y="6108192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BFD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Symbiosis Law School, Noida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NOTE OF CAUTION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49808"/>
            <a:ext cx="110642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027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Generative AI Should — and Should Not — Be Used For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5257800" cy="3200400"/>
          </a:xfrm>
          <a:prstGeom prst="roundRect">
            <a:avLst>
              <a:gd name="adj" fmla="val 2286"/>
            </a:avLst>
          </a:prstGeom>
          <a:solidFill>
            <a:srgbClr val="FBEAE8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783080"/>
            <a:ext cx="5257800" cy="685800"/>
          </a:xfrm>
          <a:prstGeom prst="rect">
            <a:avLst/>
          </a:prstGeom>
          <a:solidFill>
            <a:srgbClr val="C0392B"/>
          </a:solidFill>
          <a:ln/>
        </p:spPr>
      </p:sp>
      <p:sp>
        <p:nvSpPr>
          <p:cNvPr id="6" name="Text 4"/>
          <p:cNvSpPr/>
          <p:nvPr/>
        </p:nvSpPr>
        <p:spPr>
          <a:xfrm>
            <a:off x="777240" y="1901952"/>
            <a:ext cx="4800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✕  Should NOT Be Used For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22960" y="2697480"/>
            <a:ext cx="470916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✗"/>
            </a:pPr>
            <a:r>
              <a:rPr lang="en-US" sz="1250" dirty="0">
                <a:solidFill>
                  <a:srgbClr val="1027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Generating original content, arguments, or analysis for a paper/assignment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822960" y="3474720"/>
            <a:ext cx="470916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✗"/>
            </a:pPr>
            <a:r>
              <a:rPr lang="en-US" sz="1250" dirty="0">
                <a:solidFill>
                  <a:srgbClr val="1027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Finding sources or material as a substitute for genuine research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822960" y="4251960"/>
            <a:ext cx="470916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✗"/>
            </a:pPr>
            <a:r>
              <a:rPr lang="en-US" sz="1250" dirty="0">
                <a:solidFill>
                  <a:srgbClr val="1027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Understanding core concepts and theories in place of engaging with the material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382512" y="1783080"/>
            <a:ext cx="5257800" cy="3200400"/>
          </a:xfrm>
          <a:prstGeom prst="roundRect">
            <a:avLst>
              <a:gd name="adj" fmla="val 2286"/>
            </a:avLst>
          </a:prstGeom>
          <a:solidFill>
            <a:srgbClr val="E8F5EC"/>
          </a:solidFill>
          <a:ln/>
        </p:spPr>
      </p:sp>
      <p:sp>
        <p:nvSpPr>
          <p:cNvPr id="11" name="Shape 9"/>
          <p:cNvSpPr/>
          <p:nvPr/>
        </p:nvSpPr>
        <p:spPr>
          <a:xfrm>
            <a:off x="6382512" y="1783080"/>
            <a:ext cx="5257800" cy="685800"/>
          </a:xfrm>
          <a:prstGeom prst="rect">
            <a:avLst/>
          </a:prstGeom>
          <a:solidFill>
            <a:srgbClr val="1E8449"/>
          </a:solidFill>
          <a:ln/>
        </p:spPr>
      </p:sp>
      <p:sp>
        <p:nvSpPr>
          <p:cNvPr id="12" name="Text 10"/>
          <p:cNvSpPr/>
          <p:nvPr/>
        </p:nvSpPr>
        <p:spPr>
          <a:xfrm>
            <a:off x="6611112" y="1901952"/>
            <a:ext cx="4800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Is Appropriate For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656832" y="2697480"/>
            <a:ext cx="470916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✓"/>
            </a:pPr>
            <a:r>
              <a:rPr lang="en-US" sz="1250" dirty="0">
                <a:solidFill>
                  <a:srgbClr val="1027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 editing and polishing — but only up to a reasonable extent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6656832" y="3474720"/>
            <a:ext cx="470916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✓"/>
            </a:pPr>
            <a:r>
              <a:rPr lang="en-US" sz="1250" dirty="0">
                <a:solidFill>
                  <a:srgbClr val="1027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Supporting the process of research: discovery, filtering, visualization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6656832" y="4251960"/>
            <a:ext cx="470916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✓"/>
            </a:pPr>
            <a:r>
              <a:rPr lang="en-US" sz="1250" dirty="0">
                <a:solidFill>
                  <a:srgbClr val="1027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replacing the substance of one's own writing and thinking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548640" y="5257800"/>
            <a:ext cx="11091672" cy="1051560"/>
          </a:xfrm>
          <a:prstGeom prst="roundRect">
            <a:avLst>
              <a:gd name="adj" fmla="val 6957"/>
            </a:avLst>
          </a:prstGeom>
          <a:solidFill>
            <a:srgbClr val="10275C"/>
          </a:solidFill>
          <a:ln/>
        </p:spPr>
      </p:sp>
      <p:sp>
        <p:nvSpPr>
          <p:cNvPr id="17" name="Shape 15"/>
          <p:cNvSpPr/>
          <p:nvPr/>
        </p:nvSpPr>
        <p:spPr>
          <a:xfrm>
            <a:off x="777240" y="5513832"/>
            <a:ext cx="548640" cy="548640"/>
          </a:xfrm>
          <a:prstGeom prst="ellipse">
            <a:avLst/>
          </a:prstGeom>
          <a:solidFill>
            <a:srgbClr val="C0392B"/>
          </a:solidFill>
          <a:ln/>
        </p:spPr>
      </p:sp>
      <p:pic>
        <p:nvPicPr>
          <p:cNvPr id="18" name="Image 0" descr="/home/claude/ppt/icons/warning_FFFFF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914" y="5645506"/>
            <a:ext cx="285293" cy="285293"/>
          </a:xfrm>
          <a:prstGeom prst="rect">
            <a:avLst/>
          </a:prstGeom>
        </p:spPr>
      </p:pic>
      <p:sp>
        <p:nvSpPr>
          <p:cNvPr id="19" name="Text 16"/>
          <p:cNvSpPr/>
          <p:nvPr/>
        </p:nvSpPr>
        <p:spPr>
          <a:xfrm>
            <a:off x="1508760" y="5349240"/>
            <a:ext cx="99669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BFD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Caution: </a:t>
            </a:r>
            <a:pPr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Similarity software like Turnitin (and AI-detectors) increasingly flags AI-generated or AI-assisted text. Over-reliance on AI for drafting can trigger integrity flags — even when the underlying research is legitimate.</a:t>
            </a:r>
            <a:endParaRPr lang="en-US" sz="1250" dirty="0"/>
          </a:p>
        </p:txBody>
      </p:sp>
      <p:sp>
        <p:nvSpPr>
          <p:cNvPr id="20" name="Text 17"/>
          <p:cNvSpPr/>
          <p:nvPr/>
        </p:nvSpPr>
        <p:spPr>
          <a:xfrm>
            <a:off x="11548872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562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215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 1 · FILTERING &amp; SHORTLISTING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10332720" y="502920"/>
            <a:ext cx="1005840" cy="1005840"/>
          </a:xfrm>
          <a:prstGeom prst="ellipse">
            <a:avLst/>
          </a:prstGeom>
          <a:solidFill>
            <a:srgbClr val="2158C4"/>
          </a:solidFill>
          <a:ln/>
        </p:spPr>
      </p:sp>
      <p:pic>
        <p:nvPicPr>
          <p:cNvPr id="4" name="Image 0" descr="/home/claude/ppt/icons/pdf_FFFFF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94238" y="764438"/>
            <a:ext cx="482803" cy="48280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48640" y="749808"/>
            <a:ext cx="110642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027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ChatPDF — Deciding What's Worth Your Time</a:t>
            </a:r>
            <a:endParaRPr lang="en-US" sz="2600" dirty="0"/>
          </a:p>
        </p:txBody>
      </p:sp>
      <p:sp>
        <p:nvSpPr>
          <p:cNvPr id="6" name="Text 3"/>
          <p:cNvSpPr/>
          <p:nvPr/>
        </p:nvSpPr>
        <p:spPr>
          <a:xfrm>
            <a:off x="548640" y="1600200"/>
            <a:ext cx="9509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562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Upload a judgment, article, or report and “converse” with it directly, instead of reading the entire document first.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548640" y="2331720"/>
            <a:ext cx="5257800" cy="3749040"/>
          </a:xfrm>
          <a:prstGeom prst="roundRect">
            <a:avLst>
              <a:gd name="adj" fmla="val 1951"/>
            </a:avLst>
          </a:prstGeom>
          <a:solidFill>
            <a:srgbClr val="E8F5EC"/>
          </a:solidFill>
          <a:ln/>
        </p:spPr>
      </p:sp>
      <p:sp>
        <p:nvSpPr>
          <p:cNvPr id="8" name="Text 5"/>
          <p:cNvSpPr/>
          <p:nvPr/>
        </p:nvSpPr>
        <p:spPr>
          <a:xfrm>
            <a:off x="822960" y="2514600"/>
            <a:ext cx="4709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84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Useful For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822960" y="3063240"/>
            <a:ext cx="47091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✓"/>
            </a:pPr>
            <a:r>
              <a:rPr lang="en-US" sz="1250" dirty="0">
                <a:solidFill>
                  <a:srgbClr val="1027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Quickly checking if a long judgment/article is relevant before committing time to it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822960" y="4023360"/>
            <a:ext cx="47091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✓"/>
            </a:pPr>
            <a:r>
              <a:rPr lang="en-US" sz="1250" dirty="0">
                <a:solidFill>
                  <a:srgbClr val="1027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Extracting key holdings, ratio decidendi, or arguments from lengthy documents</a:t>
            </a:r>
            <a:endParaRPr lang="en-US" sz="1250" dirty="0"/>
          </a:p>
        </p:txBody>
      </p:sp>
      <p:sp>
        <p:nvSpPr>
          <p:cNvPr id="11" name="Text 8"/>
          <p:cNvSpPr/>
          <p:nvPr/>
        </p:nvSpPr>
        <p:spPr>
          <a:xfrm>
            <a:off x="822960" y="4983480"/>
            <a:ext cx="47091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✓"/>
            </a:pPr>
            <a:r>
              <a:rPr lang="en-US" sz="1250" dirty="0">
                <a:solidFill>
                  <a:srgbClr val="1027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Comparing multiple PDFs to see which are worth deeper reading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6382512" y="2331720"/>
            <a:ext cx="5257800" cy="3749040"/>
          </a:xfrm>
          <a:prstGeom prst="roundRect">
            <a:avLst>
              <a:gd name="adj" fmla="val 1951"/>
            </a:avLst>
          </a:prstGeom>
          <a:solidFill>
            <a:srgbClr val="FBEAE8"/>
          </a:solidFill>
          <a:ln/>
        </p:spPr>
      </p:sp>
      <p:sp>
        <p:nvSpPr>
          <p:cNvPr id="13" name="Text 10"/>
          <p:cNvSpPr/>
          <p:nvPr/>
        </p:nvSpPr>
        <p:spPr>
          <a:xfrm>
            <a:off x="6656832" y="2514600"/>
            <a:ext cx="4709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Limitations to Flag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6656832" y="3063240"/>
            <a:ext cx="47091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✗"/>
            </a:pPr>
            <a:r>
              <a:rPr lang="en-US" sz="1250" dirty="0">
                <a:solidFill>
                  <a:srgbClr val="1027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Answers are only as good as the extracted text — nuance, footnotes, context can be missed</a:t>
            </a:r>
            <a:endParaRPr lang="en-US" sz="1250" dirty="0"/>
          </a:p>
        </p:txBody>
      </p:sp>
      <p:sp>
        <p:nvSpPr>
          <p:cNvPr id="15" name="Text 12"/>
          <p:cNvSpPr/>
          <p:nvPr/>
        </p:nvSpPr>
        <p:spPr>
          <a:xfrm>
            <a:off x="6656832" y="4023360"/>
            <a:ext cx="47091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✗"/>
            </a:pPr>
            <a:r>
              <a:rPr lang="en-US" sz="1250" dirty="0">
                <a:solidFill>
                  <a:srgbClr val="1027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of oversimplifying complex legal reasoning</a:t>
            </a:r>
            <a:endParaRPr lang="en-US" sz="1250" dirty="0"/>
          </a:p>
        </p:txBody>
      </p:sp>
      <p:sp>
        <p:nvSpPr>
          <p:cNvPr id="16" name="Text 13"/>
          <p:cNvSpPr/>
          <p:nvPr/>
        </p:nvSpPr>
        <p:spPr>
          <a:xfrm>
            <a:off x="6656832" y="4983480"/>
            <a:ext cx="47091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✗"/>
            </a:pPr>
            <a:r>
              <a:rPr lang="en-US" sz="1250" dirty="0">
                <a:solidFill>
                  <a:srgbClr val="1027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to shortlist and orient — never as a substitute for reading the primary source before citing it</a:t>
            </a:r>
            <a:endParaRPr lang="en-US" sz="1250" dirty="0"/>
          </a:p>
        </p:txBody>
      </p:sp>
      <p:sp>
        <p:nvSpPr>
          <p:cNvPr id="17" name="Text 14"/>
          <p:cNvSpPr/>
          <p:nvPr/>
        </p:nvSpPr>
        <p:spPr>
          <a:xfrm>
            <a:off x="11548872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562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215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 2 · FINDING THE RIGHT DATA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49808"/>
            <a:ext cx="110642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027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Elicit, Consensus &amp; Semantic Scholar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3566160" cy="3794760"/>
          </a:xfrm>
          <a:prstGeom prst="roundRect">
            <a:avLst>
              <a:gd name="adj" fmla="val 2051"/>
            </a:avLst>
          </a:prstGeom>
          <a:solidFill>
            <a:srgbClr val="EEF3FC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737360"/>
            <a:ext cx="3566160" cy="868680"/>
          </a:xfrm>
          <a:prstGeom prst="rect">
            <a:avLst/>
          </a:prstGeom>
          <a:solidFill>
            <a:srgbClr val="16367F"/>
          </a:solidFill>
          <a:ln/>
        </p:spPr>
      </p:sp>
      <p:sp>
        <p:nvSpPr>
          <p:cNvPr id="6" name="Shape 4"/>
          <p:cNvSpPr/>
          <p:nvPr/>
        </p:nvSpPr>
        <p:spPr>
          <a:xfrm>
            <a:off x="731520" y="1920240"/>
            <a:ext cx="502920" cy="502920"/>
          </a:xfrm>
          <a:prstGeom prst="ellipse">
            <a:avLst/>
          </a:prstGeom>
          <a:solidFill>
            <a:srgbClr val="2158C4"/>
          </a:solidFill>
          <a:ln/>
        </p:spPr>
      </p:sp>
      <p:pic>
        <p:nvPicPr>
          <p:cNvPr id="7" name="Image 0" descr="/home/claude/ppt/icons/search_FFFFF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2221" y="2040941"/>
            <a:ext cx="261518" cy="26151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371600" y="1737360"/>
            <a:ext cx="256032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Elicit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777240" y="2788920"/>
            <a:ext cx="3108960" cy="2514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027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research assistant that scans academic literature, extracts key findings, and answers research questions by synthesizing multiple papers — builds a quick evidence base on a legal/policy question.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4297680" y="1737360"/>
            <a:ext cx="3566160" cy="3794760"/>
          </a:xfrm>
          <a:prstGeom prst="roundRect">
            <a:avLst>
              <a:gd name="adj" fmla="val 2051"/>
            </a:avLst>
          </a:prstGeom>
          <a:solidFill>
            <a:srgbClr val="EEF3FC"/>
          </a:solidFill>
          <a:ln/>
        </p:spPr>
      </p:sp>
      <p:sp>
        <p:nvSpPr>
          <p:cNvPr id="11" name="Shape 8"/>
          <p:cNvSpPr/>
          <p:nvPr/>
        </p:nvSpPr>
        <p:spPr>
          <a:xfrm>
            <a:off x="4297680" y="1737360"/>
            <a:ext cx="3566160" cy="868680"/>
          </a:xfrm>
          <a:prstGeom prst="rect">
            <a:avLst/>
          </a:prstGeom>
          <a:solidFill>
            <a:srgbClr val="16367F"/>
          </a:solidFill>
          <a:ln/>
        </p:spPr>
      </p:sp>
      <p:sp>
        <p:nvSpPr>
          <p:cNvPr id="12" name="Shape 9"/>
          <p:cNvSpPr/>
          <p:nvPr/>
        </p:nvSpPr>
        <p:spPr>
          <a:xfrm>
            <a:off x="4480560" y="1920240"/>
            <a:ext cx="502920" cy="502920"/>
          </a:xfrm>
          <a:prstGeom prst="ellipse">
            <a:avLst/>
          </a:prstGeom>
          <a:solidFill>
            <a:srgbClr val="2158C4"/>
          </a:solidFill>
          <a:ln/>
        </p:spPr>
      </p:sp>
      <p:pic>
        <p:nvPicPr>
          <p:cNvPr id="13" name="Image 1" descr="/home/claude/ppt/icons/chart_FFFFFF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1261" y="2040941"/>
            <a:ext cx="261518" cy="261518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120640" y="1737360"/>
            <a:ext cx="256032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Consensus</a:t>
            </a:r>
            <a:endParaRPr lang="en-US" sz="1600" dirty="0"/>
          </a:p>
        </p:txBody>
      </p:sp>
      <p:sp>
        <p:nvSpPr>
          <p:cNvPr id="15" name="Text 11"/>
          <p:cNvSpPr/>
          <p:nvPr/>
        </p:nvSpPr>
        <p:spPr>
          <a:xfrm>
            <a:off x="4526280" y="2788920"/>
            <a:ext cx="3108960" cy="2514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027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search engine built to answer research questions directly from peer-reviewed papers, showing consensus or disagreement across studies — useful for interdisciplinary legal research (law &amp; tech, law &amp; empirics).</a:t>
            </a:r>
            <a:endParaRPr lang="en-US" sz="1250" dirty="0"/>
          </a:p>
        </p:txBody>
      </p:sp>
      <p:sp>
        <p:nvSpPr>
          <p:cNvPr id="16" name="Shape 12"/>
          <p:cNvSpPr/>
          <p:nvPr/>
        </p:nvSpPr>
        <p:spPr>
          <a:xfrm>
            <a:off x="8046720" y="1737360"/>
            <a:ext cx="3566160" cy="3794760"/>
          </a:xfrm>
          <a:prstGeom prst="roundRect">
            <a:avLst>
              <a:gd name="adj" fmla="val 2051"/>
            </a:avLst>
          </a:prstGeom>
          <a:solidFill>
            <a:srgbClr val="EEF3FC"/>
          </a:solidFill>
          <a:ln/>
        </p:spPr>
      </p:sp>
      <p:sp>
        <p:nvSpPr>
          <p:cNvPr id="17" name="Shape 13"/>
          <p:cNvSpPr/>
          <p:nvPr/>
        </p:nvSpPr>
        <p:spPr>
          <a:xfrm>
            <a:off x="8046720" y="1737360"/>
            <a:ext cx="3566160" cy="868680"/>
          </a:xfrm>
          <a:prstGeom prst="rect">
            <a:avLst/>
          </a:prstGeom>
          <a:solidFill>
            <a:srgbClr val="16367F"/>
          </a:solidFill>
          <a:ln/>
        </p:spPr>
      </p:sp>
      <p:sp>
        <p:nvSpPr>
          <p:cNvPr id="18" name="Shape 14"/>
          <p:cNvSpPr/>
          <p:nvPr/>
        </p:nvSpPr>
        <p:spPr>
          <a:xfrm>
            <a:off x="8229600" y="1920240"/>
            <a:ext cx="502920" cy="502920"/>
          </a:xfrm>
          <a:prstGeom prst="ellipse">
            <a:avLst/>
          </a:prstGeom>
          <a:solidFill>
            <a:srgbClr val="2158C4"/>
          </a:solidFill>
          <a:ln/>
        </p:spPr>
      </p:sp>
      <p:pic>
        <p:nvPicPr>
          <p:cNvPr id="19" name="Image 2" descr="/home/claude/ppt/icons/book_FFFFFF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0301" y="2040941"/>
            <a:ext cx="261518" cy="261518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8869680" y="1737360"/>
            <a:ext cx="256032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Semantic Scholar</a:t>
            </a:r>
            <a:endParaRPr lang="en-US" sz="1600" dirty="0"/>
          </a:p>
        </p:txBody>
      </p:sp>
      <p:sp>
        <p:nvSpPr>
          <p:cNvPr id="21" name="Text 16"/>
          <p:cNvSpPr/>
          <p:nvPr/>
        </p:nvSpPr>
        <p:spPr>
          <a:xfrm>
            <a:off x="8275320" y="2788920"/>
            <a:ext cx="3108960" cy="2514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027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AI-driven academic search engine using citation graphs and semantic analysis to surface influential, relevant papers and track how ideas have developed over time.</a:t>
            </a:r>
            <a:endParaRPr lang="en-US" sz="1250" dirty="0"/>
          </a:p>
        </p:txBody>
      </p:sp>
      <p:sp>
        <p:nvSpPr>
          <p:cNvPr id="22" name="Text 17"/>
          <p:cNvSpPr/>
          <p:nvPr/>
        </p:nvSpPr>
        <p:spPr>
          <a:xfrm>
            <a:off x="548640" y="571500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5562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Together: move from “what has been written broadly” to “what is actually relevant and credible” — a discovery aid, not a substitute for reading and understanding.</a:t>
            </a:r>
            <a:endParaRPr lang="en-US" sz="1250" dirty="0"/>
          </a:p>
        </p:txBody>
      </p:sp>
      <p:sp>
        <p:nvSpPr>
          <p:cNvPr id="23" name="Text 18"/>
          <p:cNvSpPr/>
          <p:nvPr/>
        </p:nvSpPr>
        <p:spPr>
          <a:xfrm>
            <a:off x="11548872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562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215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 3 · LITERATURE REVIEW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49808"/>
            <a:ext cx="110642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027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Connected Papers &amp; Litmaps — Mapping the Field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5257800" cy="3566160"/>
          </a:xfrm>
          <a:prstGeom prst="roundRect">
            <a:avLst>
              <a:gd name="adj" fmla="val 2051"/>
            </a:avLst>
          </a:prstGeom>
          <a:solidFill>
            <a:srgbClr val="EEF3FC"/>
          </a:solidFill>
          <a:ln/>
        </p:spPr>
      </p:sp>
      <p:sp>
        <p:nvSpPr>
          <p:cNvPr id="5" name="Shape 3"/>
          <p:cNvSpPr/>
          <p:nvPr/>
        </p:nvSpPr>
        <p:spPr>
          <a:xfrm>
            <a:off x="4800600" y="2057400"/>
            <a:ext cx="640080" cy="640080"/>
          </a:xfrm>
          <a:prstGeom prst="ellipse">
            <a:avLst/>
          </a:prstGeom>
          <a:solidFill>
            <a:srgbClr val="2158C4"/>
          </a:solidFill>
          <a:ln/>
        </p:spPr>
      </p:sp>
      <p:pic>
        <p:nvPicPr>
          <p:cNvPr id="6" name="Image 0" descr="/home/claude/ppt/icons/network_FFFFF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219" y="2211019"/>
            <a:ext cx="332842" cy="33284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22960" y="2103120"/>
            <a:ext cx="3886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027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Connected Papers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822960" y="2880360"/>
            <a:ext cx="470916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562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Generates a visual graph of papers related to a seed paper, based on shared citations — quickly maps a field, identifies foundational works, and spots gaps.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6382512" y="1783080"/>
            <a:ext cx="5257800" cy="3566160"/>
          </a:xfrm>
          <a:prstGeom prst="roundRect">
            <a:avLst>
              <a:gd name="adj" fmla="val 2051"/>
            </a:avLst>
          </a:prstGeom>
          <a:solidFill>
            <a:srgbClr val="EEF3FC"/>
          </a:solidFill>
          <a:ln/>
        </p:spPr>
      </p:sp>
      <p:sp>
        <p:nvSpPr>
          <p:cNvPr id="10" name="Shape 7"/>
          <p:cNvSpPr/>
          <p:nvPr/>
        </p:nvSpPr>
        <p:spPr>
          <a:xfrm>
            <a:off x="10634472" y="2057400"/>
            <a:ext cx="640080" cy="640080"/>
          </a:xfrm>
          <a:prstGeom prst="ellipse">
            <a:avLst/>
          </a:prstGeom>
          <a:solidFill>
            <a:srgbClr val="2158C4"/>
          </a:solidFill>
          <a:ln/>
        </p:spPr>
      </p:sp>
      <p:pic>
        <p:nvPicPr>
          <p:cNvPr id="11" name="Image 1" descr="/home/claude/ppt/icons/network_FFFFFF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8091" y="2211019"/>
            <a:ext cx="332842" cy="33284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6656832" y="2103120"/>
            <a:ext cx="3886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027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Litmaps</a:t>
            </a:r>
            <a:endParaRPr lang="en-US" sz="1700" dirty="0"/>
          </a:p>
        </p:txBody>
      </p:sp>
      <p:sp>
        <p:nvSpPr>
          <p:cNvPr id="13" name="Text 9"/>
          <p:cNvSpPr/>
          <p:nvPr/>
        </p:nvSpPr>
        <p:spPr>
          <a:xfrm>
            <a:off x="6656832" y="2880360"/>
            <a:ext cx="470916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562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Builds a similar citation-network map but allows continuous tracking — see new papers as they're published in a chosen area, over time.</a:t>
            </a:r>
            <a:endParaRPr lang="en-US" sz="1250" dirty="0"/>
          </a:p>
        </p:txBody>
      </p:sp>
      <p:sp>
        <p:nvSpPr>
          <p:cNvPr id="14" name="Shape 10"/>
          <p:cNvSpPr/>
          <p:nvPr/>
        </p:nvSpPr>
        <p:spPr>
          <a:xfrm>
            <a:off x="548640" y="5532120"/>
            <a:ext cx="11091672" cy="777240"/>
          </a:xfrm>
          <a:prstGeom prst="roundRect">
            <a:avLst>
              <a:gd name="adj" fmla="val 9412"/>
            </a:avLst>
          </a:prstGeom>
          <a:solidFill>
            <a:srgbClr val="10275C"/>
          </a:solidFill>
          <a:ln/>
        </p:spPr>
      </p:sp>
      <p:sp>
        <p:nvSpPr>
          <p:cNvPr id="15" name="Text 11"/>
          <p:cNvSpPr/>
          <p:nvPr/>
        </p:nvSpPr>
        <p:spPr>
          <a:xfrm>
            <a:off x="822960" y="5532120"/>
            <a:ext cx="105156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tools turn weeks of manual citation-chasing into a visual, navigable map — critical for structuring a legal literature review.</a:t>
            </a:r>
            <a:endParaRPr lang="en-US" sz="1300" dirty="0"/>
          </a:p>
        </p:txBody>
      </p:sp>
      <p:sp>
        <p:nvSpPr>
          <p:cNvPr id="16" name="Text 12"/>
          <p:cNvSpPr/>
          <p:nvPr/>
        </p:nvSpPr>
        <p:spPr>
          <a:xfrm>
            <a:off x="11548872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562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215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 4 · VISUALIZATION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10332720" y="457200"/>
            <a:ext cx="1005840" cy="1005840"/>
          </a:xfrm>
          <a:prstGeom prst="ellipse">
            <a:avLst/>
          </a:prstGeom>
          <a:solidFill>
            <a:srgbClr val="2158C4"/>
          </a:solidFill>
          <a:ln/>
        </p:spPr>
      </p:sp>
      <p:pic>
        <p:nvPicPr>
          <p:cNvPr id="4" name="Image 0" descr="/home/claude/ppt/icons/chart_FFFFF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94238" y="718718"/>
            <a:ext cx="482803" cy="48280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48640" y="749808"/>
            <a:ext cx="110642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027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Napkin AI — Turning Text into Visuals</a:t>
            </a:r>
            <a:endParaRPr lang="en-US" sz="2700" dirty="0"/>
          </a:p>
        </p:txBody>
      </p:sp>
      <p:sp>
        <p:nvSpPr>
          <p:cNvPr id="6" name="Text 3"/>
          <p:cNvSpPr/>
          <p:nvPr/>
        </p:nvSpPr>
        <p:spPr>
          <a:xfrm>
            <a:off x="548640" y="1600200"/>
            <a:ext cx="9509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562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Converts written text — notes, bullet points, paragraphs — into visual diagrams, flowcharts, and graphics automatically.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548640" y="2331720"/>
            <a:ext cx="6309360" cy="3566160"/>
          </a:xfrm>
          <a:prstGeom prst="roundRect">
            <a:avLst>
              <a:gd name="adj" fmla="val 2051"/>
            </a:avLst>
          </a:prstGeom>
          <a:solidFill>
            <a:srgbClr val="EEF3FC"/>
          </a:solidFill>
          <a:ln/>
        </p:spPr>
      </p:sp>
      <p:sp>
        <p:nvSpPr>
          <p:cNvPr id="8" name="Text 5"/>
          <p:cNvSpPr/>
          <p:nvPr/>
        </p:nvSpPr>
        <p:spPr>
          <a:xfrm>
            <a:off x="822960" y="2514600"/>
            <a:ext cx="5760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027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Usefulness for Legal Research &amp; Teaching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822960" y="3063240"/>
            <a:ext cx="57607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✓"/>
            </a:pPr>
            <a:r>
              <a:rPr lang="en-US" sz="1250" dirty="0">
                <a:solidFill>
                  <a:srgbClr val="1027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Turning dense legal concepts (multi-tier dispute resolution, statutory frameworks, case timelines) into clear visuals for papers, slides, or classroom teaching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822960" y="4160520"/>
            <a:ext cx="57607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✓"/>
            </a:pPr>
            <a:r>
              <a:rPr lang="en-US" sz="1250" dirty="0">
                <a:solidFill>
                  <a:srgbClr val="1027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Speeds up slide/report preparation without needing design skills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822960" y="5166360"/>
            <a:ext cx="5760720" cy="594360"/>
          </a:xfrm>
          <a:prstGeom prst="roundRect">
            <a:avLst>
              <a:gd name="adj" fmla="val 9231"/>
            </a:avLst>
          </a:prstGeom>
          <a:solidFill>
            <a:srgbClr val="FBEAE8"/>
          </a:solidFill>
          <a:ln/>
        </p:spPr>
      </p:sp>
      <p:sp>
        <p:nvSpPr>
          <p:cNvPr id="12" name="Text 9"/>
          <p:cNvSpPr/>
          <p:nvPr/>
        </p:nvSpPr>
        <p:spPr>
          <a:xfrm>
            <a:off x="1005840" y="5166360"/>
            <a:ext cx="53949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Caveat: best for conceptual/illustrative diagrams — not precise statistical data visualization.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7315200" y="2331720"/>
            <a:ext cx="4297680" cy="3566160"/>
          </a:xfrm>
          <a:prstGeom prst="roundRect">
            <a:avLst>
              <a:gd name="adj" fmla="val 2051"/>
            </a:avLst>
          </a:prstGeom>
          <a:solidFill>
            <a:srgbClr val="10275C"/>
          </a:solidFill>
          <a:ln/>
        </p:spPr>
      </p:sp>
      <p:sp>
        <p:nvSpPr>
          <p:cNvPr id="14" name="Shape 11"/>
          <p:cNvSpPr/>
          <p:nvPr/>
        </p:nvSpPr>
        <p:spPr>
          <a:xfrm>
            <a:off x="7680960" y="2788920"/>
            <a:ext cx="3566160" cy="914400"/>
          </a:xfrm>
          <a:prstGeom prst="roundRect">
            <a:avLst>
              <a:gd name="adj" fmla="val 6000"/>
            </a:avLst>
          </a:prstGeom>
          <a:solidFill>
            <a:srgbClr val="2158C4"/>
          </a:solidFill>
          <a:ln/>
        </p:spPr>
      </p:sp>
      <p:sp>
        <p:nvSpPr>
          <p:cNvPr id="15" name="Text 12"/>
          <p:cNvSpPr/>
          <p:nvPr/>
        </p:nvSpPr>
        <p:spPr>
          <a:xfrm>
            <a:off x="7818120" y="2788920"/>
            <a:ext cx="3291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Notes &amp; bullet points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9281160" y="3703320"/>
            <a:ext cx="365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BFD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</a:t>
            </a:r>
            <a:endParaRPr lang="en-US" sz="2200" dirty="0"/>
          </a:p>
        </p:txBody>
      </p:sp>
      <p:sp>
        <p:nvSpPr>
          <p:cNvPr id="17" name="Shape 14"/>
          <p:cNvSpPr/>
          <p:nvPr/>
        </p:nvSpPr>
        <p:spPr>
          <a:xfrm>
            <a:off x="7680960" y="4251960"/>
            <a:ext cx="3566160" cy="128016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/>
        </p:spPr>
      </p:sp>
      <p:sp>
        <p:nvSpPr>
          <p:cNvPr id="18" name="Shape 15"/>
          <p:cNvSpPr/>
          <p:nvPr/>
        </p:nvSpPr>
        <p:spPr>
          <a:xfrm>
            <a:off x="7909560" y="4709160"/>
            <a:ext cx="457200" cy="457200"/>
          </a:xfrm>
          <a:prstGeom prst="ellipse">
            <a:avLst/>
          </a:prstGeom>
          <a:solidFill>
            <a:srgbClr val="C0392B"/>
          </a:solidFill>
          <a:ln/>
        </p:spPr>
      </p:sp>
      <p:sp>
        <p:nvSpPr>
          <p:cNvPr id="19" name="Shape 16"/>
          <p:cNvSpPr/>
          <p:nvPr/>
        </p:nvSpPr>
        <p:spPr>
          <a:xfrm>
            <a:off x="8366760" y="4937760"/>
            <a:ext cx="502920" cy="0"/>
          </a:xfrm>
          <a:prstGeom prst="line">
            <a:avLst/>
          </a:prstGeom>
          <a:noFill/>
          <a:ln w="25400">
            <a:solidFill>
              <a:srgbClr val="10275C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8869680" y="4709160"/>
            <a:ext cx="457200" cy="457200"/>
          </a:xfrm>
          <a:prstGeom prst="ellipse">
            <a:avLst/>
          </a:prstGeom>
          <a:solidFill>
            <a:srgbClr val="2158C4"/>
          </a:solidFill>
          <a:ln/>
        </p:spPr>
      </p:sp>
      <p:sp>
        <p:nvSpPr>
          <p:cNvPr id="21" name="Shape 18"/>
          <p:cNvSpPr/>
          <p:nvPr/>
        </p:nvSpPr>
        <p:spPr>
          <a:xfrm>
            <a:off x="9326880" y="4937760"/>
            <a:ext cx="502920" cy="0"/>
          </a:xfrm>
          <a:prstGeom prst="line">
            <a:avLst/>
          </a:prstGeom>
          <a:noFill/>
          <a:ln w="25400">
            <a:solidFill>
              <a:srgbClr val="10275C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9829800" y="4709160"/>
            <a:ext cx="457200" cy="457200"/>
          </a:xfrm>
          <a:prstGeom prst="ellipse">
            <a:avLst/>
          </a:prstGeom>
          <a:solidFill>
            <a:srgbClr val="1E8449"/>
          </a:solidFill>
          <a:ln/>
        </p:spPr>
      </p:sp>
      <p:sp>
        <p:nvSpPr>
          <p:cNvPr id="23" name="Text 20"/>
          <p:cNvSpPr/>
          <p:nvPr/>
        </p:nvSpPr>
        <p:spPr>
          <a:xfrm>
            <a:off x="7680960" y="5212080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562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Auto-generated diagram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11548872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562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215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 5 · CITATION MANAGEMENT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10332720" y="457200"/>
            <a:ext cx="1005840" cy="1005840"/>
          </a:xfrm>
          <a:prstGeom prst="ellipse">
            <a:avLst/>
          </a:prstGeom>
          <a:solidFill>
            <a:srgbClr val="2158C4"/>
          </a:solidFill>
          <a:ln/>
        </p:spPr>
      </p:sp>
      <p:pic>
        <p:nvPicPr>
          <p:cNvPr id="4" name="Image 0" descr="/home/claude/ppt/icons/quote_FFFFF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94238" y="718718"/>
            <a:ext cx="482803" cy="48280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48640" y="749808"/>
            <a:ext cx="110642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027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Keeping Citations Accurate and Traceable</a:t>
            </a:r>
            <a:endParaRPr lang="en-US" sz="2600" dirty="0"/>
          </a:p>
        </p:txBody>
      </p:sp>
      <p:sp>
        <p:nvSpPr>
          <p:cNvPr id="6" name="Shape 3"/>
          <p:cNvSpPr/>
          <p:nvPr/>
        </p:nvSpPr>
        <p:spPr>
          <a:xfrm>
            <a:off x="548640" y="1783080"/>
            <a:ext cx="5257800" cy="3291840"/>
          </a:xfrm>
          <a:prstGeom prst="roundRect">
            <a:avLst>
              <a:gd name="adj" fmla="val 2222"/>
            </a:avLst>
          </a:prstGeom>
          <a:solidFill>
            <a:srgbClr val="EEF3FC"/>
          </a:solidFill>
          <a:ln/>
        </p:spPr>
      </p:sp>
      <p:sp>
        <p:nvSpPr>
          <p:cNvPr id="7" name="Text 4"/>
          <p:cNvSpPr/>
          <p:nvPr/>
        </p:nvSpPr>
        <p:spPr>
          <a:xfrm>
            <a:off x="822960" y="2011680"/>
            <a:ext cx="4709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027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Zotero (with AI plugins)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822960" y="2560320"/>
            <a:ext cx="470916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562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Free, widely-used reference manager. AI-enabled plugins can auto-tag, summarize, and suggest related citations.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6382512" y="1783080"/>
            <a:ext cx="5257800" cy="3291840"/>
          </a:xfrm>
          <a:prstGeom prst="roundRect">
            <a:avLst>
              <a:gd name="adj" fmla="val 2222"/>
            </a:avLst>
          </a:prstGeom>
          <a:solidFill>
            <a:srgbClr val="EEF3FC"/>
          </a:solidFill>
          <a:ln/>
        </p:spPr>
      </p:sp>
      <p:sp>
        <p:nvSpPr>
          <p:cNvPr id="10" name="Text 7"/>
          <p:cNvSpPr/>
          <p:nvPr/>
        </p:nvSpPr>
        <p:spPr>
          <a:xfrm>
            <a:off x="6656832" y="2011680"/>
            <a:ext cx="4709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027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Paperpile / Scite.ai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6656832" y="2560320"/>
            <a:ext cx="470916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562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Scite's “Smart Citations” show whether a paper has been supported or contradicted by later work — valuable for tracking how a precedent or claim has been treated over time.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548640" y="5349240"/>
            <a:ext cx="11091672" cy="914400"/>
          </a:xfrm>
          <a:prstGeom prst="roundRect">
            <a:avLst>
              <a:gd name="adj" fmla="val 8000"/>
            </a:avLst>
          </a:prstGeom>
          <a:solidFill>
            <a:srgbClr val="10275C"/>
          </a:solidFill>
          <a:ln/>
        </p:spPr>
      </p:sp>
      <p:sp>
        <p:nvSpPr>
          <p:cNvPr id="13" name="Text 10"/>
          <p:cNvSpPr/>
          <p:nvPr/>
        </p:nvSpPr>
        <p:spPr>
          <a:xfrm>
            <a:off x="822960" y="5349240"/>
            <a:ext cx="10515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Good citation management remains essential even as AI accelerates discovery — accuracy and traceability are non-negotiable in legal writing.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11548872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562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E84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UPSIDE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10332720" y="457200"/>
            <a:ext cx="1005840" cy="1005840"/>
          </a:xfrm>
          <a:prstGeom prst="ellipse">
            <a:avLst/>
          </a:prstGeom>
          <a:solidFill>
            <a:srgbClr val="1E8449"/>
          </a:solidFill>
          <a:ln/>
        </p:spPr>
      </p:sp>
      <p:pic>
        <p:nvPicPr>
          <p:cNvPr id="4" name="Image 0" descr="/home/claude/ppt/icons/bulb_FFFFF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94238" y="718718"/>
            <a:ext cx="482803" cy="48280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48640" y="749808"/>
            <a:ext cx="110642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027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Opportunities</a:t>
            </a:r>
            <a:endParaRPr lang="en-US" sz="2800" dirty="0"/>
          </a:p>
        </p:txBody>
      </p:sp>
      <p:sp>
        <p:nvSpPr>
          <p:cNvPr id="6" name="Shape 3"/>
          <p:cNvSpPr/>
          <p:nvPr/>
        </p:nvSpPr>
        <p:spPr>
          <a:xfrm>
            <a:off x="548640" y="1783080"/>
            <a:ext cx="5349240" cy="1828800"/>
          </a:xfrm>
          <a:prstGeom prst="roundRect">
            <a:avLst>
              <a:gd name="adj" fmla="val 4000"/>
            </a:avLst>
          </a:prstGeom>
          <a:solidFill>
            <a:srgbClr val="E8F5EC"/>
          </a:solidFill>
          <a:ln/>
        </p:spPr>
      </p:sp>
      <p:sp>
        <p:nvSpPr>
          <p:cNvPr id="7" name="Shape 4"/>
          <p:cNvSpPr/>
          <p:nvPr/>
        </p:nvSpPr>
        <p:spPr>
          <a:xfrm>
            <a:off x="777240" y="2011680"/>
            <a:ext cx="502920" cy="502920"/>
          </a:xfrm>
          <a:prstGeom prst="ellipse">
            <a:avLst/>
          </a:prstGeom>
          <a:solidFill>
            <a:srgbClr val="1E8449"/>
          </a:solidFill>
          <a:ln/>
        </p:spPr>
      </p:sp>
      <p:sp>
        <p:nvSpPr>
          <p:cNvPr id="8" name="Text 5"/>
          <p:cNvSpPr/>
          <p:nvPr/>
        </p:nvSpPr>
        <p:spPr>
          <a:xfrm>
            <a:off x="777240" y="20116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1463040" y="1965960"/>
            <a:ext cx="4251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027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Faster Discovery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777240" y="2606040"/>
            <a:ext cx="48920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562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Faster literature discovery and synthesis across large volumes of material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6126480" y="1783080"/>
            <a:ext cx="5349240" cy="1828800"/>
          </a:xfrm>
          <a:prstGeom prst="roundRect">
            <a:avLst>
              <a:gd name="adj" fmla="val 4000"/>
            </a:avLst>
          </a:prstGeom>
          <a:solidFill>
            <a:srgbClr val="E8F5EC"/>
          </a:solidFill>
          <a:ln/>
        </p:spPr>
      </p:sp>
      <p:sp>
        <p:nvSpPr>
          <p:cNvPr id="12" name="Shape 9"/>
          <p:cNvSpPr/>
          <p:nvPr/>
        </p:nvSpPr>
        <p:spPr>
          <a:xfrm>
            <a:off x="6355080" y="2011680"/>
            <a:ext cx="502920" cy="502920"/>
          </a:xfrm>
          <a:prstGeom prst="ellipse">
            <a:avLst/>
          </a:prstGeom>
          <a:solidFill>
            <a:srgbClr val="1E8449"/>
          </a:solidFill>
          <a:ln/>
        </p:spPr>
      </p:sp>
      <p:sp>
        <p:nvSpPr>
          <p:cNvPr id="13" name="Text 10"/>
          <p:cNvSpPr/>
          <p:nvPr/>
        </p:nvSpPr>
        <p:spPr>
          <a:xfrm>
            <a:off x="6355080" y="20116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7040880" y="1965960"/>
            <a:ext cx="4251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027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Better Visualization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6355080" y="2606040"/>
            <a:ext cx="48920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562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Clearer visualization of legal frameworks and citation networks</a:t>
            </a:r>
            <a:endParaRPr lang="en-US" sz="1250" dirty="0"/>
          </a:p>
        </p:txBody>
      </p:sp>
      <p:sp>
        <p:nvSpPr>
          <p:cNvPr id="16" name="Shape 13"/>
          <p:cNvSpPr/>
          <p:nvPr/>
        </p:nvSpPr>
        <p:spPr>
          <a:xfrm>
            <a:off x="548640" y="3840480"/>
            <a:ext cx="5349240" cy="1828800"/>
          </a:xfrm>
          <a:prstGeom prst="roundRect">
            <a:avLst>
              <a:gd name="adj" fmla="val 4000"/>
            </a:avLst>
          </a:prstGeom>
          <a:solidFill>
            <a:srgbClr val="E8F5EC"/>
          </a:solidFill>
          <a:ln/>
        </p:spPr>
      </p:sp>
      <p:sp>
        <p:nvSpPr>
          <p:cNvPr id="17" name="Shape 14"/>
          <p:cNvSpPr/>
          <p:nvPr/>
        </p:nvSpPr>
        <p:spPr>
          <a:xfrm>
            <a:off x="777240" y="4069080"/>
            <a:ext cx="502920" cy="502920"/>
          </a:xfrm>
          <a:prstGeom prst="ellipse">
            <a:avLst/>
          </a:prstGeom>
          <a:solidFill>
            <a:srgbClr val="1E8449"/>
          </a:solidFill>
          <a:ln/>
        </p:spPr>
      </p:sp>
      <p:sp>
        <p:nvSpPr>
          <p:cNvPr id="18" name="Text 15"/>
          <p:cNvSpPr/>
          <p:nvPr/>
        </p:nvSpPr>
        <p:spPr>
          <a:xfrm>
            <a:off x="777240" y="40690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1463040" y="4023360"/>
            <a:ext cx="4251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027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Lower Barriers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777240" y="4663440"/>
            <a:ext cx="48920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562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 and early-career researchers gain capabilities once limited to large firms</a:t>
            </a:r>
            <a:endParaRPr lang="en-US" sz="1250" dirty="0"/>
          </a:p>
        </p:txBody>
      </p:sp>
      <p:sp>
        <p:nvSpPr>
          <p:cNvPr id="21" name="Shape 18"/>
          <p:cNvSpPr/>
          <p:nvPr/>
        </p:nvSpPr>
        <p:spPr>
          <a:xfrm>
            <a:off x="6126480" y="3840480"/>
            <a:ext cx="5349240" cy="1828800"/>
          </a:xfrm>
          <a:prstGeom prst="roundRect">
            <a:avLst>
              <a:gd name="adj" fmla="val 4000"/>
            </a:avLst>
          </a:prstGeom>
          <a:solidFill>
            <a:srgbClr val="E8F5EC"/>
          </a:solidFill>
          <a:ln/>
        </p:spPr>
      </p:sp>
      <p:sp>
        <p:nvSpPr>
          <p:cNvPr id="22" name="Shape 19"/>
          <p:cNvSpPr/>
          <p:nvPr/>
        </p:nvSpPr>
        <p:spPr>
          <a:xfrm>
            <a:off x="6355080" y="4069080"/>
            <a:ext cx="502920" cy="502920"/>
          </a:xfrm>
          <a:prstGeom prst="ellipse">
            <a:avLst/>
          </a:prstGeom>
          <a:solidFill>
            <a:srgbClr val="1E8449"/>
          </a:solidFill>
          <a:ln/>
        </p:spPr>
      </p:sp>
      <p:sp>
        <p:nvSpPr>
          <p:cNvPr id="23" name="Text 20"/>
          <p:cNvSpPr/>
          <p:nvPr/>
        </p:nvSpPr>
        <p:spPr>
          <a:xfrm>
            <a:off x="6355080" y="40690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24" name="Text 21"/>
          <p:cNvSpPr/>
          <p:nvPr/>
        </p:nvSpPr>
        <p:spPr>
          <a:xfrm>
            <a:off x="7040880" y="4023360"/>
            <a:ext cx="4251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027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Time to Think</a:t>
            </a:r>
            <a:endParaRPr lang="en-US" sz="1600" dirty="0"/>
          </a:p>
        </p:txBody>
      </p:sp>
      <p:sp>
        <p:nvSpPr>
          <p:cNvPr id="25" name="Text 22"/>
          <p:cNvSpPr/>
          <p:nvPr/>
        </p:nvSpPr>
        <p:spPr>
          <a:xfrm>
            <a:off x="6355080" y="4663440"/>
            <a:ext cx="48920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562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time for critical analysis, less for mechanical searching</a:t>
            </a:r>
            <a:endParaRPr lang="en-US" sz="1250" dirty="0"/>
          </a:p>
        </p:txBody>
      </p:sp>
      <p:sp>
        <p:nvSpPr>
          <p:cNvPr id="26" name="Text 23"/>
          <p:cNvSpPr/>
          <p:nvPr/>
        </p:nvSpPr>
        <p:spPr>
          <a:xfrm>
            <a:off x="11548872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562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DOWNSIDE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10332720" y="457200"/>
            <a:ext cx="1005840" cy="1005840"/>
          </a:xfrm>
          <a:prstGeom prst="ellipse">
            <a:avLst/>
          </a:prstGeom>
          <a:solidFill>
            <a:srgbClr val="C0392B"/>
          </a:solidFill>
          <a:ln/>
        </p:spPr>
      </p:sp>
      <p:pic>
        <p:nvPicPr>
          <p:cNvPr id="4" name="Image 0" descr="/home/claude/ppt/icons/warning_FFFFF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94238" y="718718"/>
            <a:ext cx="482803" cy="48280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48640" y="749808"/>
            <a:ext cx="110642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027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Challenges &amp; Ethical Concerns</a:t>
            </a:r>
            <a:endParaRPr lang="en-US" sz="2700" dirty="0"/>
          </a:p>
        </p:txBody>
      </p:sp>
      <p:sp>
        <p:nvSpPr>
          <p:cNvPr id="6" name="Shape 3"/>
          <p:cNvSpPr/>
          <p:nvPr/>
        </p:nvSpPr>
        <p:spPr>
          <a:xfrm>
            <a:off x="548640" y="1691640"/>
            <a:ext cx="11091672" cy="868680"/>
          </a:xfrm>
          <a:prstGeom prst="roundRect">
            <a:avLst>
              <a:gd name="adj" fmla="val 6316"/>
            </a:avLst>
          </a:prstGeom>
          <a:solidFill>
            <a:srgbClr val="FBEAE8"/>
          </a:solidFill>
          <a:ln/>
        </p:spPr>
      </p:sp>
      <p:sp>
        <p:nvSpPr>
          <p:cNvPr id="7" name="Shape 4"/>
          <p:cNvSpPr/>
          <p:nvPr/>
        </p:nvSpPr>
        <p:spPr>
          <a:xfrm>
            <a:off x="731520" y="1924812"/>
            <a:ext cx="402336" cy="402336"/>
          </a:xfrm>
          <a:prstGeom prst="ellipse">
            <a:avLst/>
          </a:prstGeom>
          <a:solidFill>
            <a:srgbClr val="C0392B"/>
          </a:solidFill>
          <a:ln/>
        </p:spPr>
      </p:sp>
      <p:sp>
        <p:nvSpPr>
          <p:cNvPr id="8" name="Text 5"/>
          <p:cNvSpPr/>
          <p:nvPr/>
        </p:nvSpPr>
        <p:spPr>
          <a:xfrm>
            <a:off x="731520" y="192481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1325880" y="1764792"/>
            <a:ext cx="2834640" cy="7223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027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Hallucination Risk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4251960" y="1764792"/>
            <a:ext cx="7315200" cy="7223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562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tools can fabricate case names, citations, or misstate holdings — courts have already flagged fake citations in filings.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548640" y="2633472"/>
            <a:ext cx="11091672" cy="86868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/>
        </p:spPr>
      </p:sp>
      <p:sp>
        <p:nvSpPr>
          <p:cNvPr id="12" name="Shape 9"/>
          <p:cNvSpPr/>
          <p:nvPr/>
        </p:nvSpPr>
        <p:spPr>
          <a:xfrm>
            <a:off x="731520" y="2866644"/>
            <a:ext cx="402336" cy="402336"/>
          </a:xfrm>
          <a:prstGeom prst="ellipse">
            <a:avLst/>
          </a:prstGeom>
          <a:solidFill>
            <a:srgbClr val="C0392B"/>
          </a:solidFill>
          <a:ln/>
        </p:spPr>
      </p:sp>
      <p:sp>
        <p:nvSpPr>
          <p:cNvPr id="13" name="Text 10"/>
          <p:cNvSpPr/>
          <p:nvPr/>
        </p:nvSpPr>
        <p:spPr>
          <a:xfrm>
            <a:off x="731520" y="286664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1325880" y="2706624"/>
            <a:ext cx="2834640" cy="7223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027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Over-Reliance</a:t>
            </a:r>
            <a:endParaRPr lang="en-US" sz="1350" dirty="0"/>
          </a:p>
        </p:txBody>
      </p:sp>
      <p:sp>
        <p:nvSpPr>
          <p:cNvPr id="15" name="Text 12"/>
          <p:cNvSpPr/>
          <p:nvPr/>
        </p:nvSpPr>
        <p:spPr>
          <a:xfrm>
            <a:off x="4251960" y="2706624"/>
            <a:ext cx="7315200" cy="7223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562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Accepting AI summaries without verifying primary sources, or leaning on AI for drafting instead of original thought.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548640" y="3575304"/>
            <a:ext cx="11091672" cy="868680"/>
          </a:xfrm>
          <a:prstGeom prst="roundRect">
            <a:avLst>
              <a:gd name="adj" fmla="val 6316"/>
            </a:avLst>
          </a:prstGeom>
          <a:solidFill>
            <a:srgbClr val="FBEAE8"/>
          </a:solidFill>
          <a:ln/>
        </p:spPr>
      </p:sp>
      <p:sp>
        <p:nvSpPr>
          <p:cNvPr id="17" name="Shape 14"/>
          <p:cNvSpPr/>
          <p:nvPr/>
        </p:nvSpPr>
        <p:spPr>
          <a:xfrm>
            <a:off x="731520" y="3808476"/>
            <a:ext cx="402336" cy="402336"/>
          </a:xfrm>
          <a:prstGeom prst="ellipse">
            <a:avLst/>
          </a:prstGeom>
          <a:solidFill>
            <a:srgbClr val="C0392B"/>
          </a:solidFill>
          <a:ln/>
        </p:spPr>
      </p:sp>
      <p:sp>
        <p:nvSpPr>
          <p:cNvPr id="18" name="Text 15"/>
          <p:cNvSpPr/>
          <p:nvPr/>
        </p:nvSpPr>
        <p:spPr>
          <a:xfrm>
            <a:off x="731520" y="380847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1325880" y="3648456"/>
            <a:ext cx="2834640" cy="7223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027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Bias in Training Data</a:t>
            </a:r>
            <a:endParaRPr lang="en-US" sz="1350" dirty="0"/>
          </a:p>
        </p:txBody>
      </p:sp>
      <p:sp>
        <p:nvSpPr>
          <p:cNvPr id="20" name="Text 17"/>
          <p:cNvSpPr/>
          <p:nvPr/>
        </p:nvSpPr>
        <p:spPr>
          <a:xfrm>
            <a:off x="4251960" y="3648456"/>
            <a:ext cx="7315200" cy="7223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562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models may reflect skewed or incomplete legal databases, especially for jurisdiction-specific (Indian) law.</a:t>
            </a:r>
            <a:endParaRPr lang="en-US" sz="1200" dirty="0"/>
          </a:p>
        </p:txBody>
      </p:sp>
      <p:sp>
        <p:nvSpPr>
          <p:cNvPr id="21" name="Shape 18"/>
          <p:cNvSpPr/>
          <p:nvPr/>
        </p:nvSpPr>
        <p:spPr>
          <a:xfrm>
            <a:off x="548640" y="4517136"/>
            <a:ext cx="11091672" cy="86868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/>
        </p:spPr>
      </p:sp>
      <p:sp>
        <p:nvSpPr>
          <p:cNvPr id="22" name="Shape 19"/>
          <p:cNvSpPr/>
          <p:nvPr/>
        </p:nvSpPr>
        <p:spPr>
          <a:xfrm>
            <a:off x="731520" y="4750308"/>
            <a:ext cx="402336" cy="402336"/>
          </a:xfrm>
          <a:prstGeom prst="ellipse">
            <a:avLst/>
          </a:prstGeom>
          <a:solidFill>
            <a:srgbClr val="C0392B"/>
          </a:solidFill>
          <a:ln/>
        </p:spPr>
      </p:sp>
      <p:sp>
        <p:nvSpPr>
          <p:cNvPr id="23" name="Text 20"/>
          <p:cNvSpPr/>
          <p:nvPr/>
        </p:nvSpPr>
        <p:spPr>
          <a:xfrm>
            <a:off x="731520" y="475030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4" name="Text 21"/>
          <p:cNvSpPr/>
          <p:nvPr/>
        </p:nvSpPr>
        <p:spPr>
          <a:xfrm>
            <a:off x="1325880" y="4590288"/>
            <a:ext cx="2834640" cy="7223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027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Academic Integrity</a:t>
            </a:r>
            <a:endParaRPr lang="en-US" sz="1350" dirty="0"/>
          </a:p>
        </p:txBody>
      </p:sp>
      <p:sp>
        <p:nvSpPr>
          <p:cNvPr id="25" name="Text 22"/>
          <p:cNvSpPr/>
          <p:nvPr/>
        </p:nvSpPr>
        <p:spPr>
          <a:xfrm>
            <a:off x="4251960" y="4590288"/>
            <a:ext cx="7315200" cy="7223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562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Detectors like Turnitin increasingly flag AI-generated text — real consequences for undisclosed or excessive AI use.</a:t>
            </a:r>
            <a:endParaRPr lang="en-US" sz="1200" dirty="0"/>
          </a:p>
        </p:txBody>
      </p:sp>
      <p:sp>
        <p:nvSpPr>
          <p:cNvPr id="26" name="Shape 23"/>
          <p:cNvSpPr/>
          <p:nvPr/>
        </p:nvSpPr>
        <p:spPr>
          <a:xfrm>
            <a:off x="548640" y="5458968"/>
            <a:ext cx="11091672" cy="868680"/>
          </a:xfrm>
          <a:prstGeom prst="roundRect">
            <a:avLst>
              <a:gd name="adj" fmla="val 6316"/>
            </a:avLst>
          </a:prstGeom>
          <a:solidFill>
            <a:srgbClr val="FBEAE8"/>
          </a:solidFill>
          <a:ln/>
        </p:spPr>
      </p:sp>
      <p:sp>
        <p:nvSpPr>
          <p:cNvPr id="27" name="Shape 24"/>
          <p:cNvSpPr/>
          <p:nvPr/>
        </p:nvSpPr>
        <p:spPr>
          <a:xfrm>
            <a:off x="731520" y="5692140"/>
            <a:ext cx="402336" cy="402336"/>
          </a:xfrm>
          <a:prstGeom prst="ellipse">
            <a:avLst/>
          </a:prstGeom>
          <a:solidFill>
            <a:srgbClr val="C0392B"/>
          </a:solidFill>
          <a:ln/>
        </p:spPr>
      </p:sp>
      <p:sp>
        <p:nvSpPr>
          <p:cNvPr id="28" name="Text 25"/>
          <p:cNvSpPr/>
          <p:nvPr/>
        </p:nvSpPr>
        <p:spPr>
          <a:xfrm>
            <a:off x="731520" y="569214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9" name="Text 26"/>
          <p:cNvSpPr/>
          <p:nvPr/>
        </p:nvSpPr>
        <p:spPr>
          <a:xfrm>
            <a:off x="1325880" y="5532120"/>
            <a:ext cx="2834640" cy="7223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027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Privacy</a:t>
            </a:r>
            <a:endParaRPr lang="en-US" sz="1350" dirty="0"/>
          </a:p>
        </p:txBody>
      </p:sp>
      <p:sp>
        <p:nvSpPr>
          <p:cNvPr id="30" name="Text 27"/>
          <p:cNvSpPr/>
          <p:nvPr/>
        </p:nvSpPr>
        <p:spPr>
          <a:xfrm>
            <a:off x="4251960" y="5532120"/>
            <a:ext cx="7315200" cy="7223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562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Uploading unpublished drafts or sensitive case material to third-party AI tools raises confidentiality concerns.</a:t>
            </a:r>
            <a:endParaRPr lang="en-US" sz="1200" dirty="0"/>
          </a:p>
        </p:txBody>
      </p:sp>
      <p:sp>
        <p:nvSpPr>
          <p:cNvPr id="31" name="Text 28"/>
          <p:cNvSpPr/>
          <p:nvPr/>
        </p:nvSpPr>
        <p:spPr>
          <a:xfrm>
            <a:off x="11548872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562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E84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WAY FORWARD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10332720" y="457200"/>
            <a:ext cx="1005840" cy="1005840"/>
          </a:xfrm>
          <a:prstGeom prst="ellipse">
            <a:avLst/>
          </a:prstGeom>
          <a:solidFill>
            <a:srgbClr val="1E8449"/>
          </a:solidFill>
          <a:ln/>
        </p:spPr>
      </p:sp>
      <p:pic>
        <p:nvPicPr>
          <p:cNvPr id="4" name="Image 0" descr="/home/claude/ppt/icons/checkdouble_FFFFF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94238" y="718718"/>
            <a:ext cx="482803" cy="48280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48640" y="749808"/>
            <a:ext cx="110642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027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Best Practices for Responsible AI Use</a:t>
            </a:r>
            <a:endParaRPr lang="en-US" sz="2600" dirty="0"/>
          </a:p>
        </p:txBody>
      </p:sp>
      <p:sp>
        <p:nvSpPr>
          <p:cNvPr id="6" name="Shape 3"/>
          <p:cNvSpPr/>
          <p:nvPr/>
        </p:nvSpPr>
        <p:spPr>
          <a:xfrm>
            <a:off x="548640" y="1828800"/>
            <a:ext cx="11091672" cy="1051560"/>
          </a:xfrm>
          <a:prstGeom prst="roundRect">
            <a:avLst>
              <a:gd name="adj" fmla="val 6957"/>
            </a:avLst>
          </a:prstGeom>
          <a:solidFill>
            <a:srgbClr val="E8F5EC"/>
          </a:solidFill>
          <a:ln/>
        </p:spPr>
      </p:sp>
      <p:sp>
        <p:nvSpPr>
          <p:cNvPr id="7" name="Shape 4"/>
          <p:cNvSpPr/>
          <p:nvPr/>
        </p:nvSpPr>
        <p:spPr>
          <a:xfrm>
            <a:off x="777240" y="2125980"/>
            <a:ext cx="457200" cy="457200"/>
          </a:xfrm>
          <a:prstGeom prst="ellipse">
            <a:avLst/>
          </a:prstGeom>
          <a:solidFill>
            <a:srgbClr val="1E8449"/>
          </a:solidFill>
          <a:ln/>
        </p:spPr>
      </p:sp>
      <p:sp>
        <p:nvSpPr>
          <p:cNvPr id="8" name="Text 5"/>
          <p:cNvSpPr/>
          <p:nvPr/>
        </p:nvSpPr>
        <p:spPr>
          <a:xfrm>
            <a:off x="777240" y="21259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1463040" y="1920240"/>
            <a:ext cx="99669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027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AI tools to accelerate the process — search, filter, visualize, organize — not to replace human reading, thinking, or writing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548640" y="2990088"/>
            <a:ext cx="11091672" cy="1051560"/>
          </a:xfrm>
          <a:prstGeom prst="roundRect">
            <a:avLst>
              <a:gd name="adj" fmla="val 6957"/>
            </a:avLst>
          </a:prstGeom>
          <a:solidFill>
            <a:srgbClr val="E8F5EC"/>
          </a:solidFill>
          <a:ln/>
        </p:spPr>
      </p:sp>
      <p:sp>
        <p:nvSpPr>
          <p:cNvPr id="11" name="Shape 8"/>
          <p:cNvSpPr/>
          <p:nvPr/>
        </p:nvSpPr>
        <p:spPr>
          <a:xfrm>
            <a:off x="777240" y="3287268"/>
            <a:ext cx="457200" cy="457200"/>
          </a:xfrm>
          <a:prstGeom prst="ellipse">
            <a:avLst/>
          </a:prstGeom>
          <a:solidFill>
            <a:srgbClr val="1E8449"/>
          </a:solidFill>
          <a:ln/>
        </p:spPr>
      </p:sp>
      <p:sp>
        <p:nvSpPr>
          <p:cNvPr id="12" name="Text 9"/>
          <p:cNvSpPr/>
          <p:nvPr/>
        </p:nvSpPr>
        <p:spPr>
          <a:xfrm>
            <a:off x="777240" y="328726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1463040" y="3081528"/>
            <a:ext cx="99669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027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Always verify AI-generated citations against authoritative sources (SCC Online, Manupatra, Indian Kanoon, etc.)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548640" y="4151376"/>
            <a:ext cx="11091672" cy="1051560"/>
          </a:xfrm>
          <a:prstGeom prst="roundRect">
            <a:avLst>
              <a:gd name="adj" fmla="val 6957"/>
            </a:avLst>
          </a:prstGeom>
          <a:solidFill>
            <a:srgbClr val="E8F5EC"/>
          </a:solidFill>
          <a:ln/>
        </p:spPr>
      </p:sp>
      <p:sp>
        <p:nvSpPr>
          <p:cNvPr id="15" name="Shape 12"/>
          <p:cNvSpPr/>
          <p:nvPr/>
        </p:nvSpPr>
        <p:spPr>
          <a:xfrm>
            <a:off x="777240" y="4448556"/>
            <a:ext cx="457200" cy="457200"/>
          </a:xfrm>
          <a:prstGeom prst="ellipse">
            <a:avLst/>
          </a:prstGeom>
          <a:solidFill>
            <a:srgbClr val="1E8449"/>
          </a:solidFill>
          <a:ln/>
        </p:spPr>
      </p:sp>
      <p:sp>
        <p:nvSpPr>
          <p:cNvPr id="16" name="Text 13"/>
          <p:cNvSpPr/>
          <p:nvPr/>
        </p:nvSpPr>
        <p:spPr>
          <a:xfrm>
            <a:off x="777240" y="444855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1463040" y="4242816"/>
            <a:ext cx="99669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027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 AI use in drafting to language editing only, and disclose AI assistance where required by journals/institutions</a:t>
            </a:r>
            <a:endParaRPr lang="en-US" sz="1400" dirty="0"/>
          </a:p>
        </p:txBody>
      </p:sp>
      <p:sp>
        <p:nvSpPr>
          <p:cNvPr id="18" name="Shape 15"/>
          <p:cNvSpPr/>
          <p:nvPr/>
        </p:nvSpPr>
        <p:spPr>
          <a:xfrm>
            <a:off x="548640" y="5312664"/>
            <a:ext cx="11091672" cy="1051560"/>
          </a:xfrm>
          <a:prstGeom prst="roundRect">
            <a:avLst>
              <a:gd name="adj" fmla="val 6957"/>
            </a:avLst>
          </a:prstGeom>
          <a:solidFill>
            <a:srgbClr val="E8F5EC"/>
          </a:solidFill>
          <a:ln/>
        </p:spPr>
      </p:sp>
      <p:sp>
        <p:nvSpPr>
          <p:cNvPr id="19" name="Shape 16"/>
          <p:cNvSpPr/>
          <p:nvPr/>
        </p:nvSpPr>
        <p:spPr>
          <a:xfrm>
            <a:off x="777240" y="5609844"/>
            <a:ext cx="457200" cy="457200"/>
          </a:xfrm>
          <a:prstGeom prst="ellipse">
            <a:avLst/>
          </a:prstGeom>
          <a:solidFill>
            <a:srgbClr val="1E8449"/>
          </a:solidFill>
          <a:ln/>
        </p:spPr>
      </p:sp>
      <p:sp>
        <p:nvSpPr>
          <p:cNvPr id="20" name="Text 17"/>
          <p:cNvSpPr/>
          <p:nvPr/>
        </p:nvSpPr>
        <p:spPr>
          <a:xfrm>
            <a:off x="777240" y="560984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1463040" y="5404104"/>
            <a:ext cx="99669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027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institutional guidelines for responsible AI use in legal research and teaching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11548872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562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027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463040" y="-1463040"/>
            <a:ext cx="3840480" cy="3840480"/>
          </a:xfrm>
          <a:prstGeom prst="ellipse">
            <a:avLst/>
          </a:prstGeom>
          <a:solidFill>
            <a:srgbClr val="18337A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41148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BFD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9692640" y="914400"/>
            <a:ext cx="1371600" cy="1371600"/>
          </a:xfrm>
          <a:prstGeom prst="ellipse">
            <a:avLst/>
          </a:prstGeom>
          <a:solidFill>
            <a:srgbClr val="2158C4"/>
          </a:solidFill>
          <a:ln/>
        </p:spPr>
      </p:sp>
      <p:pic>
        <p:nvPicPr>
          <p:cNvPr id="5" name="Image 0" descr="/home/claude/ppt/icons/flag_FFFFF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49256" y="1271016"/>
            <a:ext cx="658368" cy="65836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1188720"/>
            <a:ext cx="87782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Process, Not a Substitute for Thought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548640" y="2286000"/>
            <a:ext cx="786384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BFD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is transforming legal research from a linear, manual process into an interconnected, visual, and rapid discovery ecosystem. </a:t>
            </a:r>
            <a:pPr indent="0" marL="0">
              <a:buNone/>
            </a:pPr>
            <a:r>
              <a:rPr lang="en-US" sz="1450" dirty="0">
                <a:solidFill>
                  <a:srgbClr val="BFD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Tools like ChatPDF, Elicit, Consensus, Semantic Scholar, Connected Papers, Litmaps, Napkin AI, and AI-enhanced citation managers each address a distinct stage of the research pipeline.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548640" y="3886200"/>
            <a:ext cx="7863840" cy="914400"/>
          </a:xfrm>
          <a:prstGeom prst="roundRect">
            <a:avLst>
              <a:gd name="adj" fmla="val 8000"/>
            </a:avLst>
          </a:prstGeom>
          <a:solidFill>
            <a:srgbClr val="2158C4"/>
          </a:solidFill>
          <a:ln/>
        </p:spPr>
      </p:sp>
      <p:sp>
        <p:nvSpPr>
          <p:cNvPr id="9" name="Text 6"/>
          <p:cNvSpPr/>
          <p:nvPr/>
        </p:nvSpPr>
        <p:spPr>
          <a:xfrm>
            <a:off x="777240" y="3886200"/>
            <a:ext cx="7406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Generative AI should assist the HOW of research — never replace the THINKING and WRITING that make it scholarship.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548640" y="5074920"/>
            <a:ext cx="78638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BFD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future lies in thoughtfully integrating AI tools with human expertise — with ethics, verification, and academic integrity at the core.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548640" y="598932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11548872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BFD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2026-09-25T04:05:40Z</dcterms:created>
  <dcterms:modified xsi:type="dcterms:W3CDTF">2026-09-25T04:05:40Z</dcterms:modified>
</cp:coreProperties>
</file>